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0287000" cx="18288000"/>
  <p:notesSz cx="10287000" cy="18288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iEtEMM4k0F6gDHhD8MXqhHxEHb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" name="Google Shape;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" name="Google Shape;1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4feebfd0e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14feebfd0e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encryption</a:t>
            </a:r>
            <a:r>
              <a:rPr lang="ro"/>
              <a:t> - datele pot fi vazute doar de partile care trebuie sa le vada</a:t>
            </a:r>
            <a:endParaRPr/>
          </a:p>
        </p:txBody>
      </p:sp>
      <p:sp>
        <p:nvSpPr>
          <p:cNvPr id="95" name="Google Shape;95;g314feebfd0e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4feebfd0e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14feebfd0e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Designing and Building Secure Systems by Eric Rescorla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04" name="Google Shape;104;g314feebfd0e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4feebfd0e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14feebfd0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3" name="Google Shape;113;g314feebfd0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4feebfd0e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14feebfd0e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314feebfd0e_1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4feebfd0e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14feebfd0e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0" name="Google Shape;130;g314feebfd0e_1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4feebfd0e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14feebfd0e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8" name="Google Shape;138;g314feebfd0e_1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4feebfd0e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14feebfd0e_1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14feebfd0e_1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4feebfd0e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14feebfd0e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ce trebuie sa stie microserviciuul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sa extrage tokenu din request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trebuie sa stie adresa authorizations serverului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sa stie protocolul de comunicare cu authorization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sa handleuiasca erori in caz ca tokenul e invalid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business logic legat de inventory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unde e single responsability aici? isi ouerde atomicitatea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ar trebui sa faca doar business logic de inventar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 adauga complexitate extra si overhead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title Security at microservice level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participant application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participant inventory-microservice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participant authorization-server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application-&gt;inventory-microservice: request (token included)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inventory-microservice-&gt;authorization-server: validate token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authorization-server--&gt;inventory-microservice: token validation response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inventory-microservice--&gt;application: inventory-response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55" name="Google Shape;155;g314feebfd0e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4feebfd0e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14feebfd0e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daca ai sute de microservicii - si schimbi authorization server? </a:t>
            </a:r>
            <a:endParaRPr/>
          </a:p>
        </p:txBody>
      </p:sp>
      <p:sp>
        <p:nvSpPr>
          <p:cNvPr id="163" name="Google Shape;163;g314feebfd0e_1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4feebfd0e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14feebfd0e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chiar daca ai acelasi numar de useri, tu o sa tii un pool mai mare de connexiuni deschise catre authorization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server daca ai mai multe instance ale microserviciului</a:t>
            </a:r>
            <a:endParaRPr/>
          </a:p>
        </p:txBody>
      </p:sp>
      <p:sp>
        <p:nvSpPr>
          <p:cNvPr id="171" name="Google Shape;171;g314feebfd0e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4feebfd0e_1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14feebfd0e_1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79" name="Google Shape;179;g314feebfd0e_1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4feebfd0e_1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14feebfd0e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87" name="Google Shape;187;g314feebfd0e_1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4feebfd0e_1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14feebfd0e_1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will be presented in the workshop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remember - It is North South HERE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poti avea un singur certificat pentru toate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daca e compromis ai o problema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cu un certificat ai access la toate - poate voiai ca , cu un anumit serviciu se accesezi doar un anumit serviciu</a:t>
            </a:r>
            <a:endParaRPr/>
          </a:p>
        </p:txBody>
      </p:sp>
      <p:sp>
        <p:nvSpPr>
          <p:cNvPr id="195" name="Google Shape;195;g314feebfd0e_1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4feebfd0e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14feebfd0e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de obicei accesul la microserviciu e un alt microserviciu care acts on behalf of </a:t>
            </a:r>
            <a:r>
              <a:rPr lang="ro"/>
              <a:t>itself</a:t>
            </a:r>
            <a:r>
              <a:rPr lang="ro"/>
              <a:t> or of another user</a:t>
            </a:r>
            <a:endParaRPr/>
          </a:p>
        </p:txBody>
      </p:sp>
      <p:sp>
        <p:nvSpPr>
          <p:cNvPr id="203" name="Google Shape;203;g314feebfd0e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4feebfd0e_1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14feebfd0e_1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314feebfd0e_1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4feebfd0e_1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14feebfd0e_1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-"/>
            </a:pPr>
            <a:r>
              <a:rPr lang="ro">
                <a:latin typeface="Montserrat Medium"/>
                <a:ea typeface="Montserrat Medium"/>
                <a:cs typeface="Montserrat Medium"/>
                <a:sym typeface="Montserrat Medium"/>
              </a:rPr>
              <a:t>pe langa securitatea in transit TLS ajuta si la identificarea serverului cu care se comunica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/>
          </a:p>
        </p:txBody>
      </p:sp>
      <p:sp>
        <p:nvSpPr>
          <p:cNvPr id="219" name="Google Shape;219;g314feebfd0e_1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4feebfd0e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14feebfd0e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o"/>
              <a:t>e self contain - nu trebuie sa te duci la STS de fiecare data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user context e shareuit intre microservicii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o"/>
              <a:t> asta e cu shared JWT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Mai ai varianta cand nu vrei sa le shareui - si atunci iti vine un token cu o audienta, tu de fiecare data mergi la STS (Identity provider) sa ceri unu pt o alta audienta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14feebfd0e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ee68beeca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fee68beeca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fee68beeca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ee68beeca_1_59:notes"/>
          <p:cNvSpPr txBox="1"/>
          <p:nvPr>
            <p:ph idx="1" type="body"/>
          </p:nvPr>
        </p:nvSpPr>
        <p:spPr>
          <a:xfrm>
            <a:off x="1371601" y="8686811"/>
            <a:ext cx="7544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1175" lIns="151175" spcFirstLastPara="1" rIns="151175" wrap="square" tIns="151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BEE7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highlight>
                <a:srgbClr val="FBEE7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g2fee68beeca_1_59:notes"/>
          <p:cNvSpPr/>
          <p:nvPr>
            <p:ph idx="2" type="sldImg"/>
          </p:nvPr>
        </p:nvSpPr>
        <p:spPr>
          <a:xfrm>
            <a:off x="136937" y="1371676"/>
            <a:ext cx="10013400" cy="685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ee68beeca_1_66:notes"/>
          <p:cNvSpPr txBox="1"/>
          <p:nvPr>
            <p:ph idx="1" type="body"/>
          </p:nvPr>
        </p:nvSpPr>
        <p:spPr>
          <a:xfrm>
            <a:off x="1371601" y="8686811"/>
            <a:ext cx="7544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1175" lIns="151175" spcFirstLastPara="1" rIns="151175" wrap="square" tIns="151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highlight>
                <a:srgbClr val="FBEE7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g2fee68beeca_1_66:notes"/>
          <p:cNvSpPr/>
          <p:nvPr>
            <p:ph idx="2" type="sldImg"/>
          </p:nvPr>
        </p:nvSpPr>
        <p:spPr>
          <a:xfrm>
            <a:off x="136937" y="1371676"/>
            <a:ext cx="10013400" cy="685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ee68beeca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g2fee68beeca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g2fee68beeca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367ad58b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31367ad58b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ca si la granita, aca ai mai multe puncte de intrare, ai nevoie de mai multi soldati sa protejeze</a:t>
            </a:r>
            <a:endParaRPr/>
          </a:p>
        </p:txBody>
      </p:sp>
      <p:sp>
        <p:nvSpPr>
          <p:cNvPr id="51" name="Google Shape;51;g31367ad58b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4feebfd0e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14feebfd0e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book - </a:t>
            </a:r>
            <a:endParaRPr/>
          </a:p>
        </p:txBody>
      </p:sp>
      <p:sp>
        <p:nvSpPr>
          <p:cNvPr id="60" name="Google Shape;60;g314feebfd0e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4feebfd0e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14feebfd0e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314feebfd0e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4feebfd0e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14feebfd0e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are un entrypoint chiar daca e consumat doar de alte microservicii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ficare microerviciu trebuie sa verifice ca requestul este authentificat, poate chiar trebuie sa verifice cu un call catre un third party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trust the network a devenit un antiparttern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microserviciile ar trebui sa fie imutable, sa nu aiba state, usor de restartat si inlocuit, deci nu pot tine pe file system o lista cu ce microservicii pot acessa ( lista nu poate fi statica!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Iti trebuie un policy administration endpoint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share la sesiunea userului e challenging - in monolit, esti in acelasi request usor sa ai o sesiune a userului , in microservicii, trebuie cumva pasata sesiunea userului intre ele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architectura poliglot - ai diferite limbaje de programare , fiecare echipa ii trebuie un expert care sa stie sa handleuie partea asta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314feebfd0e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4feebfd0e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14feebfd0e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-usually folosesti https ( tls)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- foloseste audit trails ( keep it in a distributed tracing system ca Jaeger or Zipkin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314feebfd0e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fee68beeca_1_88"/>
          <p:cNvSpPr txBox="1"/>
          <p:nvPr>
            <p:ph type="title"/>
          </p:nvPr>
        </p:nvSpPr>
        <p:spPr>
          <a:xfrm>
            <a:off x="4055242" y="3906630"/>
            <a:ext cx="101466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2fee68beeca_1_88"/>
          <p:cNvSpPr txBox="1"/>
          <p:nvPr>
            <p:ph idx="12" type="sldNum"/>
          </p:nvPr>
        </p:nvSpPr>
        <p:spPr>
          <a:xfrm>
            <a:off x="12432778" y="9062468"/>
            <a:ext cx="67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00" lIns="182800" spcFirstLastPara="1" rIns="182800" wrap="square" tIns="1828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8585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atatracker.ietf.org/doc/html/rfc1945#section-11.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300" y="4471098"/>
            <a:ext cx="6881376" cy="13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4feebfd0e_1_46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14feebfd0e_1_46"/>
          <p:cNvSpPr/>
          <p:nvPr/>
        </p:nvSpPr>
        <p:spPr>
          <a:xfrm>
            <a:off x="2465800" y="2475975"/>
            <a:ext cx="44274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encryption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îți garantează că datele sunt confidențiale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g314feebfd0e_1_46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Confidentialitate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314feebfd0e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350" y="1591775"/>
            <a:ext cx="9882551" cy="82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4feebfd0e_1_55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14feebfd0e_1_55"/>
          <p:cNvSpPr/>
          <p:nvPr/>
        </p:nvSpPr>
        <p:spPr>
          <a:xfrm>
            <a:off x="2465800" y="2475975"/>
            <a:ext cx="135246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majoritatea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proxiurilor suportă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atât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bridging cât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și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tunneling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g314feebfd0e_1_55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TLS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bridging vs TLS tunneling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g314feebfd0e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500" y="3450500"/>
            <a:ext cx="12619826" cy="57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4feebfd0e_1_89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14feebfd0e_1_89"/>
          <p:cNvSpPr/>
          <p:nvPr/>
        </p:nvSpPr>
        <p:spPr>
          <a:xfrm>
            <a:off x="2465800" y="2475975"/>
            <a:ext cx="5724600" cy="6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acțiunile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 care un user/system autentificat are voie să le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facă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g314feebfd0e_1_89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Autorizare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314feebfd0e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650" y="1374138"/>
            <a:ext cx="9522106" cy="753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4feebfd0e_1_98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14feebfd0e_1_98"/>
          <p:cNvSpPr/>
          <p:nvPr/>
        </p:nvSpPr>
        <p:spPr>
          <a:xfrm>
            <a:off x="1143000" y="1019175"/>
            <a:ext cx="154686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50"/>
              <a:buFont typeface="Montserrat"/>
              <a:buNone/>
            </a:pP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Securitate Nord la Sud 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 Est la Vest</a:t>
            </a:r>
            <a:endParaRPr b="1" i="0" sz="94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26" name="Google Shape;126;g314feebfd0e_1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8675" y="8315325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feebfd0e_1_105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314feebfd0e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425" y="1383038"/>
            <a:ext cx="10255634" cy="75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14feebfd0e_1_105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N-S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și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 E-V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4feebfd0e_1_114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14feebfd0e_1_114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Securiteatea N-S folosind un API Gateway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14feebfd0e_1_114"/>
          <p:cNvSpPr/>
          <p:nvPr/>
        </p:nvSpPr>
        <p:spPr>
          <a:xfrm>
            <a:off x="2526475" y="2961400"/>
            <a:ext cx="68475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separă functional requirements de non functional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microserviciile nu sunt expuse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clienților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singur entrypoint 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validarea tuturor requesturilor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într-un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singur loc din punct de vedere al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securității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și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alte quality of service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3" name="Google Shape;143;g314feebfd0e_1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975" y="1858200"/>
            <a:ext cx="8609225" cy="730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4feebfd0e_1_190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4feebfd0e_1_190"/>
          <p:cNvSpPr/>
          <p:nvPr/>
        </p:nvSpPr>
        <p:spPr>
          <a:xfrm>
            <a:off x="1143000" y="1019175"/>
            <a:ext cx="154686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50"/>
              <a:buFont typeface="Montserrat"/>
              <a:buNone/>
            </a:pP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Probleme cu tratarea 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securității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 la nivel de microserviciu</a:t>
            </a:r>
            <a:endParaRPr b="1" i="0" sz="94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51" name="Google Shape;151;g314feebfd0e_1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8675" y="8315325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4feebfd0e_1_124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14feebfd0e_1_124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Rezolvarea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securității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 la nivel de microserviciu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314feebfd0e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650" y="3249000"/>
            <a:ext cx="8761625" cy="5704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4feebfd0e_1_135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14feebfd0e_1_135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Schimbări la nivel de protocol necesită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schimbări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 microserviciu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314feebfd0e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38" y="3616450"/>
            <a:ext cx="9477225" cy="62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4feebfd0e_1_153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14feebfd0e_1_153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Scalarea microserviciului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314feebfd0e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825" y="2966000"/>
            <a:ext cx="9368351" cy="75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000125" y="952500"/>
            <a:ext cx="103485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Montserrat"/>
              <a:buNone/>
            </a:pPr>
            <a:r>
              <a:rPr b="1" i="0" lang="ro" sz="8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Software Architecture</a:t>
            </a:r>
            <a:endParaRPr b="1" i="0" sz="8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2865100" y="4529725"/>
            <a:ext cx="7402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o" sz="5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Ionu</a:t>
            </a:r>
            <a:r>
              <a:rPr b="1" lang="ro" sz="5700">
                <a:latin typeface="Montserrat"/>
                <a:ea typeface="Montserrat"/>
                <a:cs typeface="Montserrat"/>
                <a:sym typeface="Montserrat"/>
              </a:rPr>
              <a:t>ț</a:t>
            </a:r>
            <a:r>
              <a:rPr b="1" i="0" lang="ro" sz="5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Pâc-Balaj</a:t>
            </a:r>
            <a:endParaRPr b="1" i="0" sz="5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2865100" y="5441525"/>
            <a:ext cx="8573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Medium"/>
              <a:buNone/>
            </a:pPr>
            <a:r>
              <a:rPr b="0" i="0" lang="ro" sz="3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Software Architect în Yonder</a:t>
            </a:r>
            <a:endParaRPr b="0" i="0" sz="3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1181100" y="8924925"/>
            <a:ext cx="381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Medium"/>
              <a:buNone/>
            </a:pPr>
            <a:r>
              <a:rPr b="0" i="0" lang="ro" sz="2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5475" y="-339063"/>
            <a:ext cx="6972649" cy="1046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4feebfd0e_1_160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14feebfd0e_1_160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Moduri de autentificare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14feebfd0e_1_160"/>
          <p:cNvSpPr/>
          <p:nvPr/>
        </p:nvSpPr>
        <p:spPr>
          <a:xfrm>
            <a:off x="2526475" y="2961400"/>
            <a:ext cx="68475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Authentication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mTLS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Oauth 2.0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4feebfd0e_1_168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14feebfd0e_1_168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Basic Authentication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14feebfd0e_1_168"/>
          <p:cNvSpPr/>
          <p:nvPr/>
        </p:nvSpPr>
        <p:spPr>
          <a:xfrm>
            <a:off x="2526475" y="2961400"/>
            <a:ext cx="116868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https://datatracker.ietf.org/doc/html/rfc1945#section-11.1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aplicația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reține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username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și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parolă 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 există mod de invalida accesul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după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 anumit timp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 cât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aplicația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reține mai mult username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și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parola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șansele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să fie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compromisă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cresc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 există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restricții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ce poate face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aplicația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cu credențialele (autorizare) - delegare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4feebfd0e_1_176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4feebfd0e_1_176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Mutual TLS (mTLS)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14feebfd0e_1_176"/>
          <p:cNvSpPr/>
          <p:nvPr/>
        </p:nvSpPr>
        <p:spPr>
          <a:xfrm>
            <a:off x="2526475" y="2961400"/>
            <a:ext cx="116868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certificatele expiră, rezolvă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parțial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problema basic auth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cheia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privată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nu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părăsește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microserviciul 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 suportă delegare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potrivit pentru comunicarea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între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Care ar fi dezavantajul să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folosești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mTLS pentru comunicarea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între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microservicii?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4feebfd0e_1_183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14feebfd0e_1_183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OAuth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14feebfd0e_1_183"/>
          <p:cNvSpPr/>
          <p:nvPr/>
        </p:nvSpPr>
        <p:spPr>
          <a:xfrm>
            <a:off x="2526475" y="2961400"/>
            <a:ext cx="116868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asigură că doar cine e permitted va putea accesa resursele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asigură că cine e permitted poate face doar anumite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acțiuni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 resurse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accesul este permis pentru o perioadă limitată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https://datatracker.ietf.org/doc/html/rfc6749#section-4.1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4feebfd0e_1_197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14feebfd0e_1_197"/>
          <p:cNvSpPr/>
          <p:nvPr/>
        </p:nvSpPr>
        <p:spPr>
          <a:xfrm>
            <a:off x="1143000" y="1019175"/>
            <a:ext cx="154686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50"/>
              <a:buFont typeface="Montserrat"/>
              <a:buNone/>
            </a:pP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Securitatea E la V</a:t>
            </a:r>
            <a:endParaRPr b="1" i="0" sz="94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15" name="Google Shape;215;g314feebfd0e_1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8675" y="8315325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4feebfd0e_1_204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314feebfd0e_1_204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Ensuring E-V using mTLS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314feebfd0e_1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50" y="2793275"/>
            <a:ext cx="9189575" cy="5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4feebfd0e_1_212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14feebfd0e_1_212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Ensuring E-V using JWT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314feebfd0e_1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300" y="2327150"/>
            <a:ext cx="9929975" cy="688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g2fee68beeca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409575"/>
            <a:ext cx="17545049" cy="9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fee68beeca_1_44"/>
          <p:cNvSpPr/>
          <p:nvPr/>
        </p:nvSpPr>
        <p:spPr>
          <a:xfrm>
            <a:off x="1266650" y="4233875"/>
            <a:ext cx="154686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50"/>
              <a:buFont typeface="Montserrat"/>
              <a:buNone/>
            </a:pPr>
            <a:r>
              <a:rPr b="1" i="0" lang="ro" sz="72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Aveți întrebări?</a:t>
            </a:r>
            <a:endParaRPr b="1" i="0" sz="72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39" name="Google Shape;239;g2fee68beeca_1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68675" y="8315325"/>
            <a:ext cx="971550" cy="9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g2fee68beeca_1_44"/>
          <p:cNvGrpSpPr/>
          <p:nvPr/>
        </p:nvGrpSpPr>
        <p:grpSpPr>
          <a:xfrm>
            <a:off x="7942601" y="4048005"/>
            <a:ext cx="10767555" cy="5829410"/>
            <a:chOff x="4511025" y="1683500"/>
            <a:chExt cx="6390999" cy="3460001"/>
          </a:xfrm>
        </p:grpSpPr>
        <p:pic>
          <p:nvPicPr>
            <p:cNvPr id="241" name="Google Shape;241;g2fee68beeca_1_44"/>
            <p:cNvPicPr preferRelativeResize="0"/>
            <p:nvPr/>
          </p:nvPicPr>
          <p:blipFill rotWithShape="1">
            <a:blip r:embed="rId5">
              <a:alphaModFix/>
            </a:blip>
            <a:srcRect b="0" l="4558" r="3529" t="0"/>
            <a:stretch/>
          </p:blipFill>
          <p:spPr>
            <a:xfrm>
              <a:off x="4511025" y="1782300"/>
              <a:ext cx="6390999" cy="3361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g2fee68beeca_1_44"/>
            <p:cNvSpPr/>
            <p:nvPr/>
          </p:nvSpPr>
          <p:spPr>
            <a:xfrm>
              <a:off x="8129150" y="1757900"/>
              <a:ext cx="139525" cy="232525"/>
            </a:xfrm>
            <a:custGeom>
              <a:rect b="b" l="l" r="r" t="t"/>
              <a:pathLst>
                <a:path extrusionOk="0" h="9301" w="5581">
                  <a:moveTo>
                    <a:pt x="0" y="9301"/>
                  </a:moveTo>
                  <a:cubicBezTo>
                    <a:pt x="1143" y="5871"/>
                    <a:pt x="3964" y="3234"/>
                    <a:pt x="5581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fee68beeca_1_44"/>
            <p:cNvSpPr/>
            <p:nvPr/>
          </p:nvSpPr>
          <p:spPr>
            <a:xfrm>
              <a:off x="7943125" y="1683500"/>
              <a:ext cx="30000" cy="241825"/>
            </a:xfrm>
            <a:custGeom>
              <a:rect b="b" l="l" r="r" t="t"/>
              <a:pathLst>
                <a:path extrusionOk="0" h="9673" w="1200">
                  <a:moveTo>
                    <a:pt x="1116" y="9673"/>
                  </a:moveTo>
                  <a:cubicBezTo>
                    <a:pt x="1116" y="6427"/>
                    <a:pt x="1452" y="290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fee68beeca_1_44"/>
            <p:cNvSpPr/>
            <p:nvPr/>
          </p:nvSpPr>
          <p:spPr>
            <a:xfrm>
              <a:off x="7701300" y="1878825"/>
              <a:ext cx="93000" cy="167425"/>
            </a:xfrm>
            <a:custGeom>
              <a:rect b="b" l="l" r="r" t="t"/>
              <a:pathLst>
                <a:path extrusionOk="0" h="6697" w="3720">
                  <a:moveTo>
                    <a:pt x="3720" y="6697"/>
                  </a:moveTo>
                  <a:cubicBezTo>
                    <a:pt x="3101" y="4220"/>
                    <a:pt x="1142" y="2284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fee68beeca_1_44"/>
            <p:cNvSpPr/>
            <p:nvPr/>
          </p:nvSpPr>
          <p:spPr>
            <a:xfrm>
              <a:off x="6241025" y="1860225"/>
              <a:ext cx="46500" cy="167400"/>
            </a:xfrm>
            <a:custGeom>
              <a:rect b="b" l="l" r="r" t="t"/>
              <a:pathLst>
                <a:path extrusionOk="0" h="6696" w="1860">
                  <a:moveTo>
                    <a:pt x="1860" y="6696"/>
                  </a:moveTo>
                  <a:cubicBezTo>
                    <a:pt x="1532" y="4403"/>
                    <a:pt x="733" y="2198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fee68beeca_1_44"/>
            <p:cNvSpPr/>
            <p:nvPr/>
          </p:nvSpPr>
          <p:spPr>
            <a:xfrm>
              <a:off x="6445650" y="1832325"/>
              <a:ext cx="139525" cy="204625"/>
            </a:xfrm>
            <a:custGeom>
              <a:rect b="b" l="l" r="r" t="t"/>
              <a:pathLst>
                <a:path extrusionOk="0" h="8185" w="5581">
                  <a:moveTo>
                    <a:pt x="0" y="8185"/>
                  </a:moveTo>
                  <a:cubicBezTo>
                    <a:pt x="1831" y="5437"/>
                    <a:pt x="4104" y="2954"/>
                    <a:pt x="5581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fee68beeca_1_44"/>
            <p:cNvSpPr/>
            <p:nvPr/>
          </p:nvSpPr>
          <p:spPr>
            <a:xfrm>
              <a:off x="6547975" y="2111350"/>
              <a:ext cx="148800" cy="27900"/>
            </a:xfrm>
            <a:custGeom>
              <a:rect b="b" l="l" r="r" t="t"/>
              <a:pathLst>
                <a:path extrusionOk="0" h="1116" w="5952">
                  <a:moveTo>
                    <a:pt x="0" y="1116"/>
                  </a:moveTo>
                  <a:cubicBezTo>
                    <a:pt x="2019" y="1116"/>
                    <a:pt x="4147" y="903"/>
                    <a:pt x="5952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ee68beeca_1_59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g2fee68beeca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8675" y="8315325"/>
            <a:ext cx="9715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fee68beeca_1_59"/>
          <p:cNvSpPr txBox="1"/>
          <p:nvPr/>
        </p:nvSpPr>
        <p:spPr>
          <a:xfrm>
            <a:off x="1038150" y="900100"/>
            <a:ext cx="162831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1" i="0" lang="ro" sz="9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 a fost cel mai valoros lucru învățat azi?</a:t>
            </a:r>
            <a:endParaRPr b="1" i="0" sz="9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g2fee68beeca_1_59"/>
          <p:cNvPicPr preferRelativeResize="0"/>
          <p:nvPr/>
        </p:nvPicPr>
        <p:blipFill rotWithShape="1">
          <a:blip r:embed="rId4">
            <a:alphaModFix/>
          </a:blip>
          <a:srcRect b="8746" l="0" r="0" t="5922"/>
          <a:stretch/>
        </p:blipFill>
        <p:spPr>
          <a:xfrm>
            <a:off x="1038150" y="4735275"/>
            <a:ext cx="8003400" cy="455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ee68beeca_1_66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fee68beeca_1_66"/>
          <p:cNvSpPr txBox="1"/>
          <p:nvPr/>
        </p:nvSpPr>
        <p:spPr>
          <a:xfrm>
            <a:off x="1243100" y="3063600"/>
            <a:ext cx="84084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i="0" lang="ro" sz="9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Mulțumesc!</a:t>
            </a:r>
            <a:endParaRPr b="1" i="0" sz="9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i="0" lang="ro" sz="9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b="1" i="0" sz="9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2" name="Google Shape;262;g2fee68beeca_1_66"/>
          <p:cNvGrpSpPr/>
          <p:nvPr/>
        </p:nvGrpSpPr>
        <p:grpSpPr>
          <a:xfrm>
            <a:off x="7942601" y="4457530"/>
            <a:ext cx="10767555" cy="5829410"/>
            <a:chOff x="4511025" y="1683500"/>
            <a:chExt cx="6390999" cy="3460001"/>
          </a:xfrm>
        </p:grpSpPr>
        <p:pic>
          <p:nvPicPr>
            <p:cNvPr id="263" name="Google Shape;263;g2fee68beeca_1_66"/>
            <p:cNvPicPr preferRelativeResize="0"/>
            <p:nvPr/>
          </p:nvPicPr>
          <p:blipFill rotWithShape="1">
            <a:blip r:embed="rId3">
              <a:alphaModFix/>
            </a:blip>
            <a:srcRect b="0" l="4558" r="3529" t="0"/>
            <a:stretch/>
          </p:blipFill>
          <p:spPr>
            <a:xfrm>
              <a:off x="4511025" y="1782300"/>
              <a:ext cx="6390999" cy="3361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g2fee68beeca_1_66"/>
            <p:cNvSpPr/>
            <p:nvPr/>
          </p:nvSpPr>
          <p:spPr>
            <a:xfrm>
              <a:off x="8129150" y="1757900"/>
              <a:ext cx="139525" cy="232525"/>
            </a:xfrm>
            <a:custGeom>
              <a:rect b="b" l="l" r="r" t="t"/>
              <a:pathLst>
                <a:path extrusionOk="0" h="9301" w="5581">
                  <a:moveTo>
                    <a:pt x="0" y="9301"/>
                  </a:moveTo>
                  <a:cubicBezTo>
                    <a:pt x="1143" y="5871"/>
                    <a:pt x="3964" y="3234"/>
                    <a:pt x="5581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fee68beeca_1_66"/>
            <p:cNvSpPr/>
            <p:nvPr/>
          </p:nvSpPr>
          <p:spPr>
            <a:xfrm>
              <a:off x="7943125" y="1683500"/>
              <a:ext cx="30000" cy="241825"/>
            </a:xfrm>
            <a:custGeom>
              <a:rect b="b" l="l" r="r" t="t"/>
              <a:pathLst>
                <a:path extrusionOk="0" h="9673" w="1200">
                  <a:moveTo>
                    <a:pt x="1116" y="9673"/>
                  </a:moveTo>
                  <a:cubicBezTo>
                    <a:pt x="1116" y="6427"/>
                    <a:pt x="1452" y="290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fee68beeca_1_66"/>
            <p:cNvSpPr/>
            <p:nvPr/>
          </p:nvSpPr>
          <p:spPr>
            <a:xfrm>
              <a:off x="7701300" y="1878825"/>
              <a:ext cx="93000" cy="167425"/>
            </a:xfrm>
            <a:custGeom>
              <a:rect b="b" l="l" r="r" t="t"/>
              <a:pathLst>
                <a:path extrusionOk="0" h="6697" w="3720">
                  <a:moveTo>
                    <a:pt x="3720" y="6697"/>
                  </a:moveTo>
                  <a:cubicBezTo>
                    <a:pt x="3101" y="4220"/>
                    <a:pt x="1142" y="2284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fee68beeca_1_66"/>
            <p:cNvSpPr/>
            <p:nvPr/>
          </p:nvSpPr>
          <p:spPr>
            <a:xfrm>
              <a:off x="6241025" y="1860225"/>
              <a:ext cx="46500" cy="167400"/>
            </a:xfrm>
            <a:custGeom>
              <a:rect b="b" l="l" r="r" t="t"/>
              <a:pathLst>
                <a:path extrusionOk="0" h="6696" w="1860">
                  <a:moveTo>
                    <a:pt x="1860" y="6696"/>
                  </a:moveTo>
                  <a:cubicBezTo>
                    <a:pt x="1532" y="4403"/>
                    <a:pt x="733" y="2198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fee68beeca_1_66"/>
            <p:cNvSpPr/>
            <p:nvPr/>
          </p:nvSpPr>
          <p:spPr>
            <a:xfrm>
              <a:off x="6445650" y="1832325"/>
              <a:ext cx="139525" cy="204625"/>
            </a:xfrm>
            <a:custGeom>
              <a:rect b="b" l="l" r="r" t="t"/>
              <a:pathLst>
                <a:path extrusionOk="0" h="8185" w="5581">
                  <a:moveTo>
                    <a:pt x="0" y="8185"/>
                  </a:moveTo>
                  <a:cubicBezTo>
                    <a:pt x="1831" y="5437"/>
                    <a:pt x="4104" y="2954"/>
                    <a:pt x="5581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fee68beeca_1_66"/>
            <p:cNvSpPr/>
            <p:nvPr/>
          </p:nvSpPr>
          <p:spPr>
            <a:xfrm>
              <a:off x="6547975" y="2111350"/>
              <a:ext cx="148800" cy="27900"/>
            </a:xfrm>
            <a:custGeom>
              <a:rect b="b" l="l" r="r" t="t"/>
              <a:pathLst>
                <a:path extrusionOk="0" h="1116" w="5952">
                  <a:moveTo>
                    <a:pt x="0" y="1116"/>
                  </a:moveTo>
                  <a:cubicBezTo>
                    <a:pt x="2019" y="1116"/>
                    <a:pt x="4147" y="903"/>
                    <a:pt x="5952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fee68beeca_1_91"/>
          <p:cNvSpPr/>
          <p:nvPr/>
        </p:nvSpPr>
        <p:spPr>
          <a:xfrm>
            <a:off x="373150" y="418550"/>
            <a:ext cx="7477200" cy="9467700"/>
          </a:xfrm>
          <a:prstGeom prst="roundRect">
            <a:avLst>
              <a:gd fmla="val 52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" name="Google Shape;38;g2fee68beeca_1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3350" y="2381400"/>
            <a:ext cx="9715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2fee68beeca_1_91"/>
          <p:cNvSpPr/>
          <p:nvPr/>
        </p:nvSpPr>
        <p:spPr>
          <a:xfrm>
            <a:off x="1000125" y="1162050"/>
            <a:ext cx="56769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o" sz="7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 cursului</a:t>
            </a:r>
            <a:endParaRPr b="1" i="0" sz="7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t/>
            </a:r>
            <a:endParaRPr b="1" i="0" sz="7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40;g2fee68beeca_1_91"/>
          <p:cNvSpPr/>
          <p:nvPr/>
        </p:nvSpPr>
        <p:spPr>
          <a:xfrm>
            <a:off x="9812400" y="1085850"/>
            <a:ext cx="8475600" cy="7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1 - Introducere în software architecture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ro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Cursul 2 - Gathering Requirements</a:t>
            </a:r>
            <a:endParaRPr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3 - Monolith Vs Microservicii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o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Cursul 4 - Securitatea în Microservicii</a:t>
            </a:r>
            <a:endParaRPr b="1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5 - Event Driven Architecture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6 - Building Workflows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7 - Event Sourcing Architecture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8 - Workshop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9 - Event Ordering 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10 - Distributed Tracing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11 - Workshop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12 - Hosting și CICD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13 - Workshop Hosting and CICD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14 - Trenduri emergente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15 - Workshop 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16 - Open Questions &amp; Proba de Interviu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o" sz="2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Cursul 17 - Review </a:t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175" y="1485900"/>
            <a:ext cx="9715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/>
          <p:nvPr/>
        </p:nvSpPr>
        <p:spPr>
          <a:xfrm>
            <a:off x="3028950" y="1381125"/>
            <a:ext cx="137841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50"/>
              <a:buFont typeface="Montserrat"/>
              <a:buNone/>
            </a:pPr>
            <a:r>
              <a:rPr b="1" i="0" lang="ro" sz="94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Cursul 3 - 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Securitatea 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 microservicii</a:t>
            </a:r>
            <a:endParaRPr b="1" i="0" sz="94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1367ad58b4_0_7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1367ad58b4_0_7"/>
          <p:cNvSpPr/>
          <p:nvPr/>
        </p:nvSpPr>
        <p:spPr>
          <a:xfrm>
            <a:off x="2465800" y="2475975"/>
            <a:ext cx="68475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obicei ai un singur entrypoint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în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interiorul monolitului nu ai nevoie de autorizare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g31367ad58b4_0_7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Securitatea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într-un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 Monolit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g31367ad58b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3425" y="3684450"/>
            <a:ext cx="76771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4feebfd0e_1_1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14feebfd0e_1_1"/>
          <p:cNvSpPr/>
          <p:nvPr/>
        </p:nvSpPr>
        <p:spPr>
          <a:xfrm>
            <a:off x="2465800" y="2475975"/>
            <a:ext cx="68475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fiecare microserviciu are entry pointurile lui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validarea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securității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 va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întâmpla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nivelul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fiecărui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microserviciu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zero-trust ar trebui să fie embraced pe partea de networking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greu de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menținut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 listă de access control deoarece microserviciile ar trebui să fie imutabile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share la sesiunea userului 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challenging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arhitectura polyglot duce la diferite moduri de handle a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securității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g314feebfd0e_1_1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Securitatea 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în</a:t>
            </a: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 microservicii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g314feebfd0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750" y="2880625"/>
            <a:ext cx="8669900" cy="507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4feebfd0e_1_10"/>
          <p:cNvSpPr/>
          <p:nvPr/>
        </p:nvSpPr>
        <p:spPr>
          <a:xfrm>
            <a:off x="371400" y="409650"/>
            <a:ext cx="17545200" cy="9467700"/>
          </a:xfrm>
          <a:prstGeom prst="roundRect">
            <a:avLst>
              <a:gd fmla="val 3835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14feebfd0e_1_10"/>
          <p:cNvSpPr/>
          <p:nvPr/>
        </p:nvSpPr>
        <p:spPr>
          <a:xfrm>
            <a:off x="1143000" y="1019175"/>
            <a:ext cx="154686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50"/>
              <a:buFont typeface="Montserrat"/>
              <a:buNone/>
            </a:pPr>
            <a:r>
              <a:rPr b="1" lang="ro" sz="9450">
                <a:latin typeface="Montserrat"/>
                <a:ea typeface="Montserrat"/>
                <a:cs typeface="Montserrat"/>
                <a:sym typeface="Montserrat"/>
              </a:rPr>
              <a:t>Security Fundamentals</a:t>
            </a:r>
            <a:endParaRPr b="1" i="0" sz="94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73" name="Google Shape;73;g314feebfd0e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8675" y="8315325"/>
            <a:ext cx="9715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4feebfd0e_1_22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14feebfd0e_1_22"/>
          <p:cNvSpPr/>
          <p:nvPr/>
        </p:nvSpPr>
        <p:spPr>
          <a:xfrm>
            <a:off x="2465800" y="2475975"/>
            <a:ext cx="68475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Scenarii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○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user comunică indirect cu microserviciu printr-o altă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aplicație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○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microserviciu comunică cu alt microserviciu on behalf of a user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○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alt system comunică cu microserviciul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81;g314feebfd0e_1_22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Autentificarea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g314feebfd0e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925" y="2591650"/>
            <a:ext cx="8669899" cy="565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4feebfd0e_1_36"/>
          <p:cNvSpPr/>
          <p:nvPr/>
        </p:nvSpPr>
        <p:spPr>
          <a:xfrm>
            <a:off x="373150" y="418550"/>
            <a:ext cx="1906200" cy="9467700"/>
          </a:xfrm>
          <a:prstGeom prst="roundRect">
            <a:avLst>
              <a:gd fmla="val 17460" name="adj"/>
            </a:avLst>
          </a:prstGeom>
          <a:solidFill>
            <a:srgbClr val="FBE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314feebfd0e_1_36"/>
          <p:cNvSpPr/>
          <p:nvPr/>
        </p:nvSpPr>
        <p:spPr>
          <a:xfrm>
            <a:off x="2465800" y="2475975"/>
            <a:ext cx="68475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protejează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datele de tampering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în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transit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27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 Medium"/>
              <a:buChar char="●"/>
            </a:pP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datele at rest trebuie 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și</a:t>
            </a:r>
            <a:r>
              <a:rPr lang="ro" sz="2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ele protejate</a:t>
            </a:r>
            <a:endParaRPr sz="2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g314feebfd0e_1_36"/>
          <p:cNvSpPr/>
          <p:nvPr/>
        </p:nvSpPr>
        <p:spPr>
          <a:xfrm>
            <a:off x="1018800" y="877775"/>
            <a:ext cx="16403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Montserrat"/>
              <a:buNone/>
            </a:pPr>
            <a:r>
              <a:rPr b="1" lang="ro" sz="7100">
                <a:latin typeface="Montserrat"/>
                <a:ea typeface="Montserrat"/>
                <a:cs typeface="Montserrat"/>
                <a:sym typeface="Montserrat"/>
              </a:rPr>
              <a:t>Integritate</a:t>
            </a:r>
            <a:endParaRPr b="0" i="0" sz="7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314feebfd0e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5700" y="2595875"/>
            <a:ext cx="8669901" cy="632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2024-03-04T22:10:21Z</dcterms:created>
  <dc:creator>PptxGenJS</dc:creator>
</cp:coreProperties>
</file>